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99" autoAdjust="0"/>
    <p:restoredTop sz="94660"/>
  </p:normalViewPr>
  <p:slideViewPr>
    <p:cSldViewPr snapToGrid="0">
      <p:cViewPr varScale="1">
        <p:scale>
          <a:sx n="79" d="100"/>
          <a:sy n="79" d="100"/>
        </p:scale>
        <p:origin x="-8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62EA6-92E5-451D-872E-55DC04E29A0A}" type="datetimeFigureOut">
              <a:rPr lang="en-US" smtClean="0"/>
              <a:pPr/>
              <a:t>04-Feb-19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D55C-5F97-405F-BEA1-BB2D32501C6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61478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62EA6-92E5-451D-872E-55DC04E29A0A}" type="datetimeFigureOut">
              <a:rPr lang="en-US" smtClean="0"/>
              <a:pPr/>
              <a:t>04-Feb-19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D55C-5F97-405F-BEA1-BB2D32501C6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24087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62EA6-92E5-451D-872E-55DC04E29A0A}" type="datetimeFigureOut">
              <a:rPr lang="en-US" smtClean="0"/>
              <a:pPr/>
              <a:t>04-Feb-19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D55C-5F97-405F-BEA1-BB2D32501C6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76652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62EA6-92E5-451D-872E-55DC04E29A0A}" type="datetimeFigureOut">
              <a:rPr lang="en-US" smtClean="0"/>
              <a:pPr/>
              <a:t>04-Feb-19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D55C-5F97-405F-BEA1-BB2D32501C6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56198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62EA6-92E5-451D-872E-55DC04E29A0A}" type="datetimeFigureOut">
              <a:rPr lang="en-US" smtClean="0"/>
              <a:pPr/>
              <a:t>04-Feb-19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D55C-5F97-405F-BEA1-BB2D32501C6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42065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62EA6-92E5-451D-872E-55DC04E29A0A}" type="datetimeFigureOut">
              <a:rPr lang="en-US" smtClean="0"/>
              <a:pPr/>
              <a:t>04-Feb-19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D55C-5F97-405F-BEA1-BB2D32501C6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46450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62EA6-92E5-451D-872E-55DC04E29A0A}" type="datetimeFigureOut">
              <a:rPr lang="en-US" smtClean="0"/>
              <a:pPr/>
              <a:t>04-Feb-19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D55C-5F97-405F-BEA1-BB2D32501C6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28287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62EA6-92E5-451D-872E-55DC04E29A0A}" type="datetimeFigureOut">
              <a:rPr lang="en-US" smtClean="0"/>
              <a:pPr/>
              <a:t>04-Feb-19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D55C-5F97-405F-BEA1-BB2D32501C6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2693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62EA6-92E5-451D-872E-55DC04E29A0A}" type="datetimeFigureOut">
              <a:rPr lang="en-US" smtClean="0"/>
              <a:pPr/>
              <a:t>04-Feb-19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D55C-5F97-405F-BEA1-BB2D32501C6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04027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62EA6-92E5-451D-872E-55DC04E29A0A}" type="datetimeFigureOut">
              <a:rPr lang="en-US" smtClean="0"/>
              <a:pPr/>
              <a:t>04-Feb-19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D55C-5F97-405F-BEA1-BB2D32501C6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08258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62EA6-92E5-451D-872E-55DC04E29A0A}" type="datetimeFigureOut">
              <a:rPr lang="en-US" smtClean="0"/>
              <a:pPr/>
              <a:t>04-Feb-19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D55C-5F97-405F-BEA1-BB2D32501C6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63626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62EA6-92E5-451D-872E-55DC04E29A0A}" type="datetimeFigureOut">
              <a:rPr lang="en-US" smtClean="0"/>
              <a:pPr/>
              <a:t>04-Feb-19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1D55C-5F97-405F-BEA1-BB2D32501C6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4662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mpn.gov.rs/wp-content/uploads/2015/08/heder-mirnij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4958" y="3056862"/>
            <a:ext cx="4283242" cy="855156"/>
          </a:xfrm>
          <a:prstGeom prst="rect">
            <a:avLst/>
          </a:prstGeom>
          <a:noFill/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80524" y="497473"/>
            <a:ext cx="7886700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Update on Performed activities</a:t>
            </a:r>
            <a:endParaRPr lang="en-US" sz="40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48917" y="1431510"/>
            <a:ext cx="8434136" cy="435133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9600" dirty="0" smtClean="0"/>
              <a:t>S</a:t>
            </a:r>
            <a:r>
              <a:rPr lang="sr-Latn-RS" sz="9600" dirty="0" smtClean="0"/>
              <a:t>r</a:t>
            </a:r>
            <a:r>
              <a:rPr lang="en-US" sz="9600" dirty="0" smtClean="0"/>
              <a:t>BC </a:t>
            </a:r>
            <a:r>
              <a:rPr lang="sr-Latn-RS" sz="9600" dirty="0" smtClean="0"/>
              <a:t>continues as</a:t>
            </a:r>
            <a:r>
              <a:rPr lang="en-US" sz="9600" dirty="0" smtClean="0"/>
              <a:t> </a:t>
            </a:r>
            <a:r>
              <a:rPr lang="en-US" sz="9600" b="1" dirty="0" smtClean="0"/>
              <a:t>member of  EBC with observer status</a:t>
            </a:r>
            <a:r>
              <a:rPr lang="en-US" sz="9600" dirty="0" smtClean="0"/>
              <a:t>. At the same time its representative was </a:t>
            </a:r>
            <a:r>
              <a:rPr lang="sr-Latn-RS" sz="9600" dirty="0" smtClean="0"/>
              <a:t>r</a:t>
            </a:r>
            <a:r>
              <a:rPr lang="en-US" sz="9600" dirty="0" smtClean="0"/>
              <a:t>e</a:t>
            </a:r>
            <a:r>
              <a:rPr lang="sr-Latn-RS" sz="9600" dirty="0" smtClean="0"/>
              <a:t>-e</a:t>
            </a:r>
            <a:r>
              <a:rPr lang="en-US" sz="9600" dirty="0" smtClean="0"/>
              <a:t>lected as </a:t>
            </a:r>
            <a:r>
              <a:rPr lang="en-US" sz="9600" b="1" dirty="0" smtClean="0"/>
              <a:t>NBC liason to the EBC Board</a:t>
            </a:r>
            <a:r>
              <a:rPr lang="en-US" sz="9600" dirty="0" smtClean="0"/>
              <a:t>.</a:t>
            </a:r>
          </a:p>
          <a:p>
            <a:pPr marL="0" indent="0">
              <a:buNone/>
            </a:pPr>
            <a:r>
              <a:rPr lang="sr-Latn-RS" sz="9600" dirty="0" smtClean="0"/>
              <a:t>The </a:t>
            </a:r>
            <a:r>
              <a:rPr lang="en-US" sz="9600" dirty="0" smtClean="0"/>
              <a:t>S</a:t>
            </a:r>
            <a:r>
              <a:rPr lang="sr-Latn-RS" sz="9600" dirty="0" smtClean="0"/>
              <a:t>r</a:t>
            </a:r>
            <a:r>
              <a:rPr lang="en-US" sz="9600" dirty="0" smtClean="0"/>
              <a:t>BC </a:t>
            </a:r>
            <a:r>
              <a:rPr lang="sr-Latn-RS" sz="9600" dirty="0" smtClean="0"/>
              <a:t>observer membership to EBC is continued to be</a:t>
            </a:r>
            <a:r>
              <a:rPr lang="sr-Latn-RS" sz="9600" b="1" dirty="0" smtClean="0"/>
              <a:t> financially supported by </a:t>
            </a:r>
            <a:r>
              <a:rPr lang="en-US" sz="9600" b="1" dirty="0" smtClean="0"/>
              <a:t>the Ministry of education, science and technological</a:t>
            </a:r>
            <a:r>
              <a:rPr lang="sr-Latn-RS" sz="9600" b="1" dirty="0" smtClean="0"/>
              <a:t> development</a:t>
            </a:r>
            <a:r>
              <a:rPr lang="en-US" sz="9600" dirty="0" smtClean="0"/>
              <a:t> </a:t>
            </a:r>
            <a:r>
              <a:rPr lang="sr-Latn-RS" sz="9600" dirty="0" smtClean="0"/>
              <a:t>of Republic of Serbia</a:t>
            </a:r>
            <a:r>
              <a:rPr lang="en-US" sz="8000" dirty="0" smtClean="0"/>
              <a:t>.</a:t>
            </a:r>
            <a:endParaRPr lang="sr-Latn-RS" sz="8000" dirty="0" smtClean="0"/>
          </a:p>
          <a:p>
            <a:pPr marL="0" indent="0">
              <a:buNone/>
            </a:pPr>
            <a:endParaRPr lang="sr-Latn-RS" sz="8000" dirty="0" smtClean="0"/>
          </a:p>
          <a:p>
            <a:pPr marL="0" indent="0">
              <a:buNone/>
            </a:pPr>
            <a:endParaRPr lang="sr-Latn-RS" sz="8000" dirty="0" smtClean="0"/>
          </a:p>
          <a:p>
            <a:pPr marL="0" indent="0">
              <a:buNone/>
            </a:pPr>
            <a:r>
              <a:rPr lang="en-US" sz="9600" dirty="0" smtClean="0"/>
              <a:t>The  </a:t>
            </a:r>
            <a:r>
              <a:rPr lang="en-US" sz="9600" dirty="0" smtClean="0"/>
              <a:t>S</a:t>
            </a:r>
            <a:r>
              <a:rPr lang="sr-Latn-RS" sz="9600" dirty="0" smtClean="0"/>
              <a:t>r</a:t>
            </a:r>
            <a:r>
              <a:rPr lang="en-US" sz="9600" dirty="0" smtClean="0"/>
              <a:t>BC </a:t>
            </a:r>
            <a:r>
              <a:rPr lang="en-US" sz="9600" dirty="0" smtClean="0"/>
              <a:t>website (</a:t>
            </a:r>
            <a:r>
              <a:rPr lang="en-US" sz="9600" b="1" dirty="0" smtClean="0"/>
              <a:t>sbc.ac.rs</a:t>
            </a:r>
            <a:r>
              <a:rPr lang="en-US" sz="9600" dirty="0" smtClean="0"/>
              <a:t>) is </a:t>
            </a:r>
            <a:r>
              <a:rPr lang="sr-Latn-RS" sz="9600" dirty="0" smtClean="0"/>
              <a:t>operational</a:t>
            </a:r>
            <a:r>
              <a:rPr lang="en-US" sz="9600" dirty="0" smtClean="0"/>
              <a:t> and </a:t>
            </a:r>
            <a:r>
              <a:rPr lang="sr-Latn-RS" sz="9600" dirty="0" smtClean="0"/>
              <a:t>updated</a:t>
            </a:r>
            <a:r>
              <a:rPr lang="en-US" sz="9600" dirty="0" smtClean="0"/>
              <a:t> </a:t>
            </a:r>
            <a:r>
              <a:rPr lang="sr-Latn-RS" sz="9600" dirty="0" smtClean="0"/>
              <a:t>on</a:t>
            </a:r>
            <a:r>
              <a:rPr lang="en-US" sz="9600" dirty="0" smtClean="0"/>
              <a:t> the University of Belgrade </a:t>
            </a:r>
            <a:r>
              <a:rPr lang="sr-Latn-RS" sz="9600" dirty="0" smtClean="0"/>
              <a:t> server. </a:t>
            </a:r>
          </a:p>
          <a:p>
            <a:pPr marL="0" indent="0">
              <a:buNone/>
            </a:pPr>
            <a:endParaRPr lang="sr-Latn-RS" sz="8000" dirty="0" smtClean="0"/>
          </a:p>
          <a:p>
            <a:pPr marL="0" indent="0">
              <a:buNone/>
            </a:pPr>
            <a:endParaRPr lang="sr-Latn-RS" sz="8000" dirty="0" smtClean="0"/>
          </a:p>
          <a:p>
            <a:pPr marL="0" indent="0">
              <a:buNone/>
            </a:pPr>
            <a:r>
              <a:rPr lang="sr-Latn-RS" sz="9600" dirty="0" smtClean="0"/>
              <a:t>Preparing the </a:t>
            </a:r>
            <a:r>
              <a:rPr lang="sr-Latn-RS" sz="9600" b="1" dirty="0" smtClean="0"/>
              <a:t>BAW2019</a:t>
            </a:r>
            <a:r>
              <a:rPr lang="sr-Latn-RS" sz="9600" dirty="0" smtClean="0"/>
              <a:t> among </a:t>
            </a:r>
            <a:r>
              <a:rPr lang="sr-Latn-RS" sz="9600" b="1" dirty="0" smtClean="0"/>
              <a:t>stakeholders</a:t>
            </a:r>
            <a:r>
              <a:rPr lang="sr-Latn-RS" sz="9600" dirty="0" smtClean="0"/>
              <a:t> seaking </a:t>
            </a:r>
            <a:r>
              <a:rPr lang="sr-Latn-RS" sz="9600" b="1" dirty="0" smtClean="0"/>
              <a:t>link to EBC </a:t>
            </a:r>
            <a:r>
              <a:rPr lang="sr-Latn-RS" sz="9600" dirty="0" smtClean="0"/>
              <a:t>activities.</a:t>
            </a:r>
          </a:p>
        </p:txBody>
      </p:sp>
      <p:pic>
        <p:nvPicPr>
          <p:cNvPr id="2052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190" y="-108288"/>
            <a:ext cx="3720527" cy="1082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30967" y="4454522"/>
            <a:ext cx="6584783" cy="793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26874" y="5512354"/>
            <a:ext cx="1974516" cy="1345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6112042" y="0"/>
            <a:ext cx="32725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i="1" dirty="0" err="1" smtClean="0">
                <a:solidFill>
                  <a:srgbClr val="0070C0"/>
                </a:solidFill>
                <a:latin typeface="Arial"/>
                <a:cs typeface="Arial"/>
              </a:rPr>
              <a:t>EBC</a:t>
            </a:r>
            <a:r>
              <a:rPr lang="en-GB" i="1" dirty="0" smtClean="0">
                <a:solidFill>
                  <a:srgbClr val="0070C0"/>
                </a:solidFill>
                <a:latin typeface="Arial"/>
                <a:cs typeface="Arial"/>
              </a:rPr>
              <a:t> General Assembly</a:t>
            </a:r>
          </a:p>
          <a:p>
            <a:pPr>
              <a:lnSpc>
                <a:spcPct val="150000"/>
              </a:lnSpc>
            </a:pPr>
            <a:r>
              <a:rPr lang="en-GB" i="1" dirty="0" smtClean="0">
                <a:solidFill>
                  <a:srgbClr val="0070C0"/>
                </a:solidFill>
                <a:latin typeface="Arial"/>
                <a:cs typeface="Arial"/>
              </a:rPr>
              <a:t>Brussels, 7th February 2019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3822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568" y="1118937"/>
            <a:ext cx="8262687" cy="468504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National Brain Plan</a:t>
            </a:r>
            <a:r>
              <a:rPr lang="sr-Latn-RS" b="1" dirty="0" smtClean="0"/>
              <a:t> </a:t>
            </a:r>
            <a:r>
              <a:rPr lang="sr-Latn-RS" dirty="0" smtClean="0"/>
              <a:t>action with the NBC Network </a:t>
            </a:r>
          </a:p>
          <a:p>
            <a:pPr marL="0" indent="0">
              <a:buNone/>
            </a:pPr>
            <a:r>
              <a:rPr lang="en-US" dirty="0" smtClean="0"/>
              <a:t> QUESTIONNAIRE</a:t>
            </a:r>
            <a:r>
              <a:rPr lang="sr-Latn-RS" dirty="0" smtClean="0"/>
              <a:t> –</a:t>
            </a:r>
            <a:r>
              <a:rPr lang="sr-Latn-RS" b="1" dirty="0" smtClean="0"/>
              <a:t> 10 Priorities - position paper </a:t>
            </a:r>
          </a:p>
          <a:p>
            <a:pPr marL="0" indent="0">
              <a:buNone/>
            </a:pPr>
            <a:r>
              <a:rPr lang="sr-Latn-RS" dirty="0" smtClean="0"/>
              <a:t>Responded to the </a:t>
            </a:r>
            <a:r>
              <a:rPr lang="sr-Latn-RS" b="1" dirty="0" smtClean="0"/>
              <a:t>EC Call f</a:t>
            </a:r>
            <a:r>
              <a:rPr lang="en-US" b="1" dirty="0" smtClean="0"/>
              <a:t>or Feedback </a:t>
            </a:r>
            <a:r>
              <a:rPr lang="en-US" dirty="0" smtClean="0"/>
              <a:t>to promote health research funding in the Horizon Europe program, Health cluster.</a:t>
            </a:r>
            <a:r>
              <a:rPr lang="sr-Latn-RS" dirty="0" smtClean="0"/>
              <a:t>  -   </a:t>
            </a:r>
            <a:r>
              <a:rPr lang="sr-Latn-RS" b="1" dirty="0" smtClean="0"/>
              <a:t>Letter to the </a:t>
            </a:r>
            <a:r>
              <a:rPr lang="en-US" b="1" dirty="0" smtClean="0"/>
              <a:t>Ambassador </a:t>
            </a:r>
            <a:r>
              <a:rPr lang="en-US" dirty="0" smtClean="0"/>
              <a:t>of the Serbian Mission to the EC in Brussels</a:t>
            </a:r>
            <a:r>
              <a:rPr lang="sr-Latn-RS" dirty="0" smtClean="0"/>
              <a:t>.</a:t>
            </a:r>
          </a:p>
          <a:p>
            <a:pPr marL="0" indent="0">
              <a:buNone/>
            </a:pPr>
            <a:r>
              <a:rPr lang="sr-Latn-RS" dirty="0" smtClean="0"/>
              <a:t>Organization of the </a:t>
            </a:r>
            <a:r>
              <a:rPr lang="sr-Latn-RS" b="1" dirty="0" smtClean="0"/>
              <a:t>1st Regional National Brain Councils Meeting </a:t>
            </a:r>
            <a:r>
              <a:rPr lang="sr-Latn-RS" dirty="0" smtClean="0"/>
              <a:t>on July 10th, 2019  - sattelite to FENS FRM 2019 in Belgrade (expected participants Austria,  Croatia, Greece, Hungary, Romania, Slovenia, Turkey ...). </a:t>
            </a:r>
            <a:r>
              <a:rPr lang="sr-Latn-RS" u="sng" dirty="0" smtClean="0"/>
              <a:t>Ddl March 29th  </a:t>
            </a:r>
          </a:p>
          <a:p>
            <a:pPr marL="0" indent="0">
              <a:buNone/>
            </a:pPr>
            <a:r>
              <a:rPr lang="sr-Latn-RS" b="1" dirty="0" smtClean="0"/>
              <a:t>Questionaire on Regional challenges</a:t>
            </a:r>
            <a:r>
              <a:rPr lang="sr-Latn-RS" dirty="0" smtClean="0"/>
              <a:t>– towards a position paper/statement (CMJ)</a:t>
            </a:r>
          </a:p>
          <a:p>
            <a:endParaRPr lang="en-U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5296" y="0"/>
            <a:ext cx="3843442" cy="1118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unname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8940" y="5696464"/>
            <a:ext cx="7419975" cy="914400"/>
          </a:xfrm>
          <a:prstGeom prst="rect">
            <a:avLst/>
          </a:prstGeom>
        </p:spPr>
      </p:pic>
      <p:pic>
        <p:nvPicPr>
          <p:cNvPr id="7" name="Image 3"/>
          <p:cNvPicPr/>
          <p:nvPr/>
        </p:nvPicPr>
        <p:blipFill>
          <a:blip r:embed="rId4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 val="0"/>
              </a:ext>
            </a:extLst>
          </a:blip>
          <a:stretch>
            <a:fillRect/>
          </a:stretch>
        </p:blipFill>
        <p:spPr>
          <a:xfrm>
            <a:off x="7026442" y="0"/>
            <a:ext cx="2117558" cy="1162086"/>
          </a:xfrm>
          <a:prstGeom prst="rect">
            <a:avLst/>
          </a:prstGeom>
        </p:spPr>
      </p:pic>
      <p:pic>
        <p:nvPicPr>
          <p:cNvPr id="10" name="Picture 8" descr="masavukmanovic.com - croatian medical journal 00"/>
          <p:cNvPicPr>
            <a:picLocks noChangeAspect="1" noChangeArrowheads="1"/>
          </p:cNvPicPr>
          <p:nvPr/>
        </p:nvPicPr>
        <p:blipFill>
          <a:blip r:embed="rId5" cstate="print">
            <a:lum bright="-25000" contrast="50000"/>
          </a:blip>
          <a:srcRect/>
          <a:stretch>
            <a:fillRect/>
          </a:stretch>
        </p:blipFill>
        <p:spPr bwMode="auto">
          <a:xfrm>
            <a:off x="7562335" y="1161534"/>
            <a:ext cx="1260388" cy="860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5385</TotalTime>
  <Words>209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Update on Performed activities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on Performed activities</dc:title>
  <dc:creator>Pavle Andjus</dc:creator>
  <cp:lastModifiedBy>Pavle</cp:lastModifiedBy>
  <cp:revision>36</cp:revision>
  <dcterms:created xsi:type="dcterms:W3CDTF">2018-04-14T14:37:29Z</dcterms:created>
  <dcterms:modified xsi:type="dcterms:W3CDTF">2019-02-04T01:37:54Z</dcterms:modified>
</cp:coreProperties>
</file>