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54" r:id="rId3"/>
    <p:sldId id="365" r:id="rId4"/>
    <p:sldId id="352" r:id="rId5"/>
    <p:sldId id="353" r:id="rId6"/>
    <p:sldId id="367" r:id="rId7"/>
    <p:sldId id="369" r:id="rId8"/>
  </p:sldIdLst>
  <p:sldSz cx="10688638" cy="7562850"/>
  <p:notesSz cx="6858000" cy="9144000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ction sans titre" id="{5BA43ED8-1CE1-4942-B77E-72D421CC7BE6}">
          <p14:sldIdLst>
            <p14:sldId id="256"/>
            <p14:sldId id="354"/>
            <p14:sldId id="365"/>
            <p14:sldId id="352"/>
            <p14:sldId id="353"/>
            <p14:sldId id="367"/>
            <p14:sldId id="368"/>
            <p14:sldId id="36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B8C8D"/>
    <a:srgbClr val="00ACEC"/>
    <a:srgbClr val="24599D"/>
    <a:srgbClr val="28B7F1"/>
    <a:srgbClr val="DA0222"/>
    <a:srgbClr val="0C5C8F"/>
    <a:srgbClr val="0099FF"/>
    <a:srgbClr val="333D8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9" autoAdjust="0"/>
    <p:restoredTop sz="88944" autoAdjust="0"/>
  </p:normalViewPr>
  <p:slideViewPr>
    <p:cSldViewPr snapToObjects="1">
      <p:cViewPr>
        <p:scale>
          <a:sx n="71" d="100"/>
          <a:sy n="71" d="100"/>
        </p:scale>
        <p:origin x="-1050" y="66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E7800-4536-A441-84D3-62DF1C81D3C2}" type="datetime1">
              <a:rPr lang="fr-BE" smtClean="0"/>
              <a:pPr/>
              <a:t>10-02-19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843BD-25CE-0F41-8464-52B31CDF01C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899447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77045-27A4-CC4C-8C13-976B3AD675C3}" type="datetime1">
              <a:rPr lang="fr-BE" smtClean="0"/>
              <a:pPr/>
              <a:t>10-02-19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C7DB5-34CA-024C-B21A-95DA6E627E2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074140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C7DB5-34CA-024C-B21A-95DA6E627E2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63532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C7DB5-34CA-024C-B21A-95DA6E627E2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82157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C7DB5-34CA-024C-B21A-95DA6E627E2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57445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C7DB5-34CA-024C-B21A-95DA6E627E2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7643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C7DB5-34CA-024C-B21A-95DA6E627E2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35364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C7DB5-34CA-024C-B21A-95DA6E627E23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63701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C7DB5-34CA-024C-B21A-95DA6E627E2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03810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DD72-F94A-6D4A-9FF7-A4971FE0B1A8}" type="datetime1">
              <a:rPr lang="fr-BE" smtClean="0"/>
              <a:pPr/>
              <a:t>10-02-19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Presented by Pavle Andjus Feb. 7,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2518-8300-894B-8F9A-D874688203C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48267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6E4F-CB4E-A142-BE8A-A713DD9EE892}" type="datetime1">
              <a:rPr lang="fr-BE" smtClean="0"/>
              <a:pPr/>
              <a:t>10-02-19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Presented by Pavle Andjus Feb. 7,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2518-8300-894B-8F9A-D874688203C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3229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59363" y="334377"/>
            <a:ext cx="2809479" cy="7116431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5361" y="334377"/>
            <a:ext cx="8255859" cy="711643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94F5-87C1-2C45-89F7-C941B37BB286}" type="datetime1">
              <a:rPr lang="fr-BE" smtClean="0"/>
              <a:pPr/>
              <a:t>10-02-19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Presented by Pavle Andjus Feb. 7,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2518-8300-894B-8F9A-D874688203C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8960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C37B-C4D8-3046-9D3F-5BCDB040F71B}" type="datetime1">
              <a:rPr lang="fr-BE" smtClean="0"/>
              <a:pPr/>
              <a:t>10-02-19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Presented by Pavle Andjus Feb. 7,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2518-8300-894B-8F9A-D874688203C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69534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89BA1-47AD-074F-A89E-839C23095E07}" type="datetime1">
              <a:rPr lang="fr-BE" smtClean="0"/>
              <a:pPr/>
              <a:t>10-02-19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Presented by Pavle Andjus Feb. 7,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2518-8300-894B-8F9A-D874688203C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8528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5361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35245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18FF7-E371-A242-B3C5-E2311C8B2E23}" type="datetime1">
              <a:rPr lang="fr-BE" smtClean="0"/>
              <a:pPr/>
              <a:t>10-02-19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Presented by Pavle Andjus Feb. 7, 2019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2518-8300-894B-8F9A-D874688203C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0510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3CD4-1647-664F-A8C1-D9D5B7081C40}" type="datetime1">
              <a:rPr lang="fr-BE" smtClean="0"/>
              <a:pPr/>
              <a:t>10-02-19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Presented by Pavle Andjus Feb. 7, 2019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2518-8300-894B-8F9A-D874688203C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7919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E20A-2473-6945-94B5-265641D9FF93}" type="datetime1">
              <a:rPr lang="fr-BE" smtClean="0"/>
              <a:pPr/>
              <a:t>10-02-19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Presented by Pavle Andjus Feb. 7,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2518-8300-894B-8F9A-D874688203C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1563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6540-47EC-704D-92D3-92BAB20DC539}" type="datetime1">
              <a:rPr lang="fr-BE" smtClean="0"/>
              <a:pPr/>
              <a:t>10-02-19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Presented by Pavle Andjus Feb. 7, 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2518-8300-894B-8F9A-D874688203C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3787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1BC8-93F6-9E47-B7DC-BCE503FCF9AB}" type="datetime1">
              <a:rPr lang="fr-BE" smtClean="0"/>
              <a:pPr/>
              <a:t>10-02-19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Presented by Pavle Andjus Feb. 7, 2019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2518-8300-894B-8F9A-D874688203C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38301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5629-92BA-0643-93FC-F24DE3C55EFF}" type="datetime1">
              <a:rPr lang="fr-BE" smtClean="0"/>
              <a:pPr/>
              <a:t>10-02-19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Presented by Pavle Andjus Feb. 7, 2019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52518-8300-894B-8F9A-D874688203C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9574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46BC4-A7B7-3243-87ED-5FA9868DF229}" type="datetime1">
              <a:rPr lang="fr-BE" smtClean="0"/>
              <a:pPr/>
              <a:t>10-02-19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Presented by Pavle Andjus Feb. 7,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52518-8300-894B-8F9A-D874688203C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8249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neurology-neurorestoration-dubrovnik2019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Image020.jpg"/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727" y="-2383"/>
            <a:ext cx="10688638" cy="755639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7775" y="2125241"/>
            <a:ext cx="10256590" cy="3024336"/>
          </a:xfrm>
        </p:spPr>
        <p:txBody>
          <a:bodyPr>
            <a:normAutofit/>
          </a:bodyPr>
          <a:lstStyle/>
          <a:p>
            <a:pPr algn="l"/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Progress Report</a:t>
            </a:r>
            <a:br>
              <a:rPr lang="en-GB" sz="40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National Brain</a:t>
            </a:r>
            <a:br>
              <a:rPr lang="en-GB" sz="40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en-GB" sz="40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Councils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7775" y="5221585"/>
            <a:ext cx="5184575" cy="1359514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GB" sz="3200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EBC General Assembly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GB" sz="3200" i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Brussels, 7th February 2019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7F1F69C1-75FF-FC43-B51B-F502304A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Presented by Pavle Andjus Feb. 7, 2019</a:t>
            </a:r>
          </a:p>
        </p:txBody>
      </p:sp>
    </p:spTree>
    <p:extLst>
      <p:ext uri="{BB962C8B-B14F-4D97-AF65-F5344CB8AC3E}">
        <p14:creationId xmlns:p14="http://schemas.microsoft.com/office/powerpoint/2010/main" xmlns="" val="288480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56281" y="-38119"/>
            <a:ext cx="10801197" cy="763596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71911" y="181025"/>
            <a:ext cx="8856984" cy="1008112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333D8D"/>
                </a:solidFill>
                <a:latin typeface="Arial"/>
                <a:cs typeface="Arial"/>
              </a:rPr>
              <a:t>9 NBCs and 11 NAGs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C9F62EC4-3823-2845-B9F9-7FDDB1076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Presented by Pavle Andjus Feb. 7, 2019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9943" y="1531213"/>
            <a:ext cx="7128792" cy="547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66279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56281" y="-38119"/>
            <a:ext cx="10801197" cy="763596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55887" y="181025"/>
            <a:ext cx="9433048" cy="100811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333D8D"/>
                </a:solidFill>
                <a:latin typeface="Arial"/>
                <a:cs typeface="Arial"/>
              </a:rPr>
              <a:t>NBCs Academy and Regional Meeting</a:t>
            </a:r>
            <a:endParaRPr lang="en-GB" sz="3600" dirty="0">
              <a:solidFill>
                <a:srgbClr val="333D8D"/>
              </a:solidFill>
              <a:latin typeface="Arial"/>
              <a:cs typeface="Arial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031951" y="1477169"/>
            <a:ext cx="4320479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en-US" sz="2000" b="1" baseline="30000" dirty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NBCs Academy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9-10 May 2019, Dubrovnik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NBCs &amp; NAGs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Hosted by Prof. Dinko Mitrečić, Croatian Brain Council</a:t>
            </a:r>
            <a:endParaRPr lang="hr-HR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hlinkClick r:id="rId4"/>
              </a:rPr>
              <a:t>http://www.neurology-neurorestoration-dubrovnik2019.com/</a:t>
            </a:r>
            <a:endParaRPr lang="hr-HR" sz="14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Regional meeting Belgrade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10 July 2019, prior to the FENS Regional Meeting</a:t>
            </a:r>
            <a:endParaRPr lang="sr-Latn-R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000" dirty="0">
                <a:solidFill>
                  <a:schemeClr val="tx2">
                    <a:lumMod val="75000"/>
                  </a:schemeClr>
                </a:solidFill>
              </a:rPr>
              <a:t>Hosted by Serbian Brain Council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Focus on cooperation in the region and common challenges faced by NBCs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Survey on joint challenges in the region</a:t>
            </a:r>
            <a:r>
              <a:rPr lang="sr-Latn-RS" sz="2000" dirty="0">
                <a:solidFill>
                  <a:schemeClr val="tx2">
                    <a:lumMod val="75000"/>
                  </a:schemeClr>
                </a:solidFill>
              </a:rPr>
              <a:t> (Austria, Croatia, Greece, Hungary, Serbia, Turkey...)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="" xmlns:a16="http://schemas.microsoft.com/office/drawing/2014/main" id="{C77997D6-07BF-41C4-9642-43F9843F6945}"/>
              </a:ext>
            </a:extLst>
          </p:cNvPr>
          <p:cNvSpPr txBox="1"/>
          <p:nvPr/>
        </p:nvSpPr>
        <p:spPr>
          <a:xfrm>
            <a:off x="6491201" y="5433253"/>
            <a:ext cx="3898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i="1" dirty="0"/>
          </a:p>
        </p:txBody>
      </p:sp>
      <p:pic>
        <p:nvPicPr>
          <p:cNvPr id="6" name="Afbeelding 5">
            <a:extLst>
              <a:ext uri="{FF2B5EF4-FFF2-40B4-BE49-F238E27FC236}">
                <a16:creationId xmlns="" xmlns:a16="http://schemas.microsoft.com/office/drawing/2014/main" id="{2A9FAF5F-354C-4D51-8230-53F9E80DFE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6487" y="2951721"/>
            <a:ext cx="2196064" cy="1236020"/>
          </a:xfrm>
          <a:prstGeom prst="rect">
            <a:avLst/>
          </a:prstGeom>
        </p:spPr>
      </p:pic>
      <p:sp>
        <p:nvSpPr>
          <p:cNvPr id="14338" name="AutoShape 2" descr="Description: Long-banner728x9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Description: Long-banner728x9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Afbeelding 2">
            <a:extLst>
              <a:ext uri="{FF2B5EF4-FFF2-40B4-BE49-F238E27FC236}">
                <a16:creationId xmlns="" xmlns:a16="http://schemas.microsoft.com/office/drawing/2014/main" id="{02DFD7F4-E90C-46C4-AA29-581847E415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423" y="4429668"/>
            <a:ext cx="3240361" cy="1342780"/>
          </a:xfrm>
          <a:prstGeom prst="rect">
            <a:avLst/>
          </a:prstGeom>
        </p:spPr>
      </p:pic>
      <p:pic>
        <p:nvPicPr>
          <p:cNvPr id="10242" name="Picture 2" descr="Image result for Belgrad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58620" y="5796119"/>
            <a:ext cx="2232248" cy="148007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0423" y="1477168"/>
            <a:ext cx="3168352" cy="145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pied de page 6">
            <a:extLst>
              <a:ext uri="{FF2B5EF4-FFF2-40B4-BE49-F238E27FC236}">
                <a16:creationId xmlns="" xmlns:a16="http://schemas.microsoft.com/office/drawing/2014/main" id="{7E1D6CD2-710A-374F-80EA-A2DC82D1E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Presented by Pavle Andjus Feb. 7, 2019</a:t>
            </a:r>
          </a:p>
        </p:txBody>
      </p:sp>
    </p:spTree>
    <p:extLst>
      <p:ext uri="{BB962C8B-B14F-4D97-AF65-F5344CB8AC3E}">
        <p14:creationId xmlns:p14="http://schemas.microsoft.com/office/powerpoint/2010/main" xmlns="" val="3687420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56281" y="-38119"/>
            <a:ext cx="10801197" cy="763596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71911" y="181025"/>
            <a:ext cx="8856984" cy="1008112"/>
          </a:xfrm>
        </p:spPr>
        <p:txBody>
          <a:bodyPr>
            <a:noAutofit/>
          </a:bodyPr>
          <a:lstStyle/>
          <a:p>
            <a:r>
              <a:rPr lang="nl-NL" sz="4000" dirty="0">
                <a:solidFill>
                  <a:srgbClr val="333D8D"/>
                </a:solidFill>
                <a:latin typeface="Arial"/>
                <a:cs typeface="Arial"/>
              </a:rPr>
              <a:t>H</a:t>
            </a:r>
            <a:r>
              <a:rPr lang="en-GB" sz="4000" dirty="0" err="1">
                <a:solidFill>
                  <a:srgbClr val="333D8D"/>
                </a:solidFill>
                <a:latin typeface="Arial"/>
                <a:cs typeface="Arial"/>
              </a:rPr>
              <a:t>orizon</a:t>
            </a:r>
            <a:r>
              <a:rPr lang="en-GB" sz="4000" dirty="0">
                <a:solidFill>
                  <a:srgbClr val="333D8D"/>
                </a:solidFill>
                <a:latin typeface="Arial"/>
                <a:cs typeface="Arial"/>
              </a:rPr>
              <a:t> Europe “Call for Feedback”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031951" y="2125241"/>
            <a:ext cx="828091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Launched by the European Commission over summer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11 NBCs and neuroscientific societies responded to the call for feedback</a:t>
            </a:r>
          </a:p>
          <a:p>
            <a:pPr marL="864337" lvl="1" indent="-342900">
              <a:buFont typeface="Arial" panose="020B0604020202020204" pitchFamily="34" charset="0"/>
              <a:buChar char="•"/>
            </a:pPr>
            <a:r>
              <a:rPr lang="nl-NL" sz="2200" i="1" dirty="0">
                <a:solidFill>
                  <a:schemeClr val="tx2">
                    <a:lumMod val="75000"/>
                  </a:schemeClr>
                </a:solidFill>
              </a:rPr>
              <a:t>Belgium, Bulgaria, Croatia, France, Germany, Greece, Hungary, Poland, Serbia, Spain and Turkey</a:t>
            </a:r>
            <a:endParaRPr lang="en-GB" sz="2200" i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8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8</a:t>
            </a:r>
            <a:r>
              <a:rPr lang="en-GB" sz="280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NBCs and 1 neuroscience group wrote to national governments afterwards</a:t>
            </a:r>
          </a:p>
          <a:p>
            <a:pPr marL="864337" lvl="1" indent="-342900">
              <a:buFont typeface="Arial" panose="020B0604020202020204" pitchFamily="34" charset="0"/>
              <a:buChar char="•"/>
            </a:pPr>
            <a:r>
              <a:rPr lang="nl-NL" sz="2200" i="1" dirty="0">
                <a:solidFill>
                  <a:schemeClr val="tx2">
                    <a:lumMod val="75000"/>
                  </a:schemeClr>
                </a:solidFill>
              </a:rPr>
              <a:t>Belgium, Croatia, France, Germany, Greece, Poland, Portugal Serbia and Spain</a:t>
            </a:r>
            <a:endParaRPr lang="en-GB" sz="2200" i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E3C077D3-B1B6-EE4C-AE40-A20F23B0D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Presented by Pavle Andjus Feb. 7, 2019</a:t>
            </a:r>
          </a:p>
        </p:txBody>
      </p:sp>
    </p:spTree>
    <p:extLst>
      <p:ext uri="{BB962C8B-B14F-4D97-AF65-F5344CB8AC3E}">
        <p14:creationId xmlns:p14="http://schemas.microsoft.com/office/powerpoint/2010/main" xmlns="" val="325964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730" y="-38119"/>
            <a:ext cx="10801197" cy="763596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71911" y="181025"/>
            <a:ext cx="8856984" cy="1008112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333D8D"/>
                </a:solidFill>
                <a:latin typeface="Arial"/>
                <a:cs typeface="Arial"/>
              </a:rPr>
              <a:t>Survey and list of priorities</a:t>
            </a:r>
          </a:p>
        </p:txBody>
      </p:sp>
      <p:sp>
        <p:nvSpPr>
          <p:cNvPr id="10242" name="AutoShape 2" descr="Image result for croatian medical jour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Image result for croatian medical jour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12479" y="6045123"/>
            <a:ext cx="86325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dirty="0"/>
              <a:t>10 </a:t>
            </a:r>
            <a:r>
              <a:rPr lang="en-US" sz="3600" b="1" dirty="0"/>
              <a:t>Priorities</a:t>
            </a:r>
            <a:r>
              <a:rPr lang="sr-Latn-RS" sz="3600" b="1" dirty="0"/>
              <a:t> for National </a:t>
            </a:r>
            <a:r>
              <a:rPr lang="en-US" sz="3600" b="1" dirty="0"/>
              <a:t>Brain</a:t>
            </a:r>
            <a:r>
              <a:rPr lang="sr-Latn-RS" sz="3600" b="1" dirty="0"/>
              <a:t> Plans</a:t>
            </a:r>
          </a:p>
          <a:p>
            <a:r>
              <a:rPr lang="sr-Latn-RS" sz="3200" dirty="0"/>
              <a:t>&lt;</a:t>
            </a:r>
            <a:r>
              <a:rPr lang="en-US" sz="3200" dirty="0"/>
              <a:t>EU-OECD report : HEALTH at a GLANCE : EUROPE</a:t>
            </a:r>
            <a:r>
              <a:rPr lang="sr-Latn-RS" sz="3200" dirty="0"/>
              <a:t>&gt; </a:t>
            </a:r>
            <a:endParaRPr lang="en-US" sz="3200" dirty="0"/>
          </a:p>
        </p:txBody>
      </p:sp>
      <p:pic>
        <p:nvPicPr>
          <p:cNvPr id="10248" name="Picture 8" descr="masavukmanovic.com - croatian medical journal 00"/>
          <p:cNvPicPr>
            <a:picLocks noChangeAspect="1" noChangeArrowheads="1"/>
          </p:cNvPicPr>
          <p:nvPr/>
        </p:nvPicPr>
        <p:blipFill>
          <a:blip r:embed="rId4">
            <a:lum bright="-15000" contrast="18000"/>
          </a:blip>
          <a:srcRect/>
          <a:stretch>
            <a:fillRect/>
          </a:stretch>
        </p:blipFill>
        <p:spPr bwMode="auto">
          <a:xfrm>
            <a:off x="8576251" y="4743157"/>
            <a:ext cx="2234307" cy="152453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016726" y="1924025"/>
            <a:ext cx="2016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/>
              <a:t>17 countries</a:t>
            </a:r>
            <a:endParaRPr lang="en-US" sz="2400" b="1" dirty="0"/>
          </a:p>
        </p:txBody>
      </p:sp>
      <p:pic>
        <p:nvPicPr>
          <p:cNvPr id="12" name="Image 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2929" y="2413273"/>
            <a:ext cx="2463998" cy="1775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8F6AC52-26E9-4B14-AF22-169019855E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0951" y="1693193"/>
            <a:ext cx="6912769" cy="3888432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83DE4288-196B-F94D-8324-05F4185CF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Presented by Pavle Andjus Feb. 7, 2019</a:t>
            </a:r>
          </a:p>
        </p:txBody>
      </p:sp>
    </p:spTree>
    <p:extLst>
      <p:ext uri="{BB962C8B-B14F-4D97-AF65-F5344CB8AC3E}">
        <p14:creationId xmlns:p14="http://schemas.microsoft.com/office/powerpoint/2010/main" xmlns="" val="4293184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56281" y="-38119"/>
            <a:ext cx="10801197" cy="763596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55887" y="181025"/>
            <a:ext cx="9433048" cy="1008112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333D8D"/>
                </a:solidFill>
                <a:latin typeface="Arial"/>
                <a:cs typeface="Arial"/>
              </a:rPr>
              <a:t>Recurring calls with NBCs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031951" y="1582917"/>
            <a:ext cx="828091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Allow for exchange of views on joint initiatives and sharing of best practices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Chaired by 4 NBCs Coordinators</a:t>
            </a:r>
          </a:p>
          <a:p>
            <a:pPr marL="864337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2">
                    <a:lumMod val="75000"/>
                  </a:schemeClr>
                </a:solidFill>
              </a:rPr>
              <a:t>Prof. Roland </a:t>
            </a:r>
            <a:r>
              <a:rPr lang="en-US" sz="2000" i="1" dirty="0" err="1">
                <a:solidFill>
                  <a:schemeClr val="tx2">
                    <a:lumMod val="75000"/>
                  </a:schemeClr>
                </a:solidFill>
              </a:rPr>
              <a:t>Pochet</a:t>
            </a:r>
            <a:r>
              <a:rPr lang="en-US" sz="2000" i="1" dirty="0">
                <a:solidFill>
                  <a:schemeClr val="tx2">
                    <a:lumMod val="75000"/>
                  </a:schemeClr>
                </a:solidFill>
              </a:rPr>
              <a:t> (Belgian Brain Council)</a:t>
            </a:r>
          </a:p>
          <a:p>
            <a:pPr marL="864337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2">
                    <a:lumMod val="75000"/>
                  </a:schemeClr>
                </a:solidFill>
              </a:rPr>
              <a:t>Prof. </a:t>
            </a:r>
            <a:r>
              <a:rPr lang="en-US" sz="2000" i="1" dirty="0" err="1">
                <a:solidFill>
                  <a:schemeClr val="tx2">
                    <a:lumMod val="75000"/>
                  </a:schemeClr>
                </a:solidFill>
              </a:rPr>
              <a:t>Pavle</a:t>
            </a:r>
            <a:r>
              <a:rPr lang="en-US" sz="20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tx2">
                    <a:lumMod val="75000"/>
                  </a:schemeClr>
                </a:solidFill>
              </a:rPr>
              <a:t>Andjus</a:t>
            </a:r>
            <a:r>
              <a:rPr lang="en-US" sz="2000" i="1" dirty="0">
                <a:solidFill>
                  <a:schemeClr val="tx2">
                    <a:lumMod val="75000"/>
                  </a:schemeClr>
                </a:solidFill>
              </a:rPr>
              <a:t> (Serbian Brain Council)</a:t>
            </a:r>
          </a:p>
          <a:p>
            <a:pPr marL="864337" lvl="1" indent="-342900">
              <a:buFont typeface="Arial" panose="020B0604020202020204" pitchFamily="34" charset="0"/>
              <a:buChar char="•"/>
            </a:pPr>
            <a:r>
              <a:rPr lang="fr-FR" sz="2000" i="1" dirty="0">
                <a:solidFill>
                  <a:schemeClr val="tx2">
                    <a:lumMod val="75000"/>
                  </a:schemeClr>
                </a:solidFill>
              </a:rPr>
              <a:t>Prof. François </a:t>
            </a:r>
            <a:r>
              <a:rPr lang="fr-FR" sz="2000" i="1" dirty="0" err="1">
                <a:solidFill>
                  <a:schemeClr val="tx2">
                    <a:lumMod val="75000"/>
                  </a:schemeClr>
                </a:solidFill>
              </a:rPr>
              <a:t>Mauguière</a:t>
            </a:r>
            <a:r>
              <a:rPr lang="fr-FR" sz="2000" i="1" dirty="0">
                <a:solidFill>
                  <a:schemeClr val="tx2">
                    <a:lumMod val="75000"/>
                  </a:schemeClr>
                </a:solidFill>
              </a:rPr>
              <a:t> (French Brain Council)</a:t>
            </a:r>
            <a:endParaRPr lang="en-US" sz="2000" i="1" dirty="0">
              <a:solidFill>
                <a:schemeClr val="tx2">
                  <a:lumMod val="75000"/>
                </a:schemeClr>
              </a:solidFill>
            </a:endParaRPr>
          </a:p>
          <a:p>
            <a:pPr marL="864337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2">
                    <a:lumMod val="75000"/>
                  </a:schemeClr>
                </a:solidFill>
              </a:rPr>
              <a:t>Dr. José Luis Trejo (Spanish Brain Council)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Calls held on 19</a:t>
            </a:r>
            <a:r>
              <a:rPr lang="en-US" sz="2400" baseline="30000" dirty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September and 10</a:t>
            </a:r>
            <a:r>
              <a:rPr lang="en-US" sz="2400" baseline="30000" dirty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December 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Next call during the week of 25</a:t>
            </a:r>
            <a:r>
              <a:rPr lang="en-US" sz="2400" baseline="30000" dirty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February 2019</a:t>
            </a:r>
          </a:p>
          <a:p>
            <a:pPr marL="864337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4FB4D776-4AD7-A645-88B9-22F1D8C5A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Presented by Pavle Andjus Feb. 7, 2019</a:t>
            </a:r>
          </a:p>
        </p:txBody>
      </p:sp>
    </p:spTree>
    <p:extLst>
      <p:ext uri="{BB962C8B-B14F-4D97-AF65-F5344CB8AC3E}">
        <p14:creationId xmlns:p14="http://schemas.microsoft.com/office/powerpoint/2010/main" xmlns="" val="3130946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56281" y="-38119"/>
            <a:ext cx="10801197" cy="763596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55887" y="181025"/>
            <a:ext cx="9433048" cy="1008112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333D8D"/>
                </a:solidFill>
                <a:latin typeface="Arial"/>
                <a:cs typeface="Arial"/>
              </a:rPr>
              <a:t>Future activities, Recommendations &amp; Strategy for NBCs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031951" y="1582917"/>
            <a:ext cx="828091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Disseminate the 10 priorities published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Implement NBC Award (search for sponsors)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Increase bottom-up approach (NBCs vs EBC)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Increase national patients associations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involvement 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Increase interactions between national Members of Parliament and European Members of the Parliament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864337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3CF729AF-2225-EE47-BF0E-BC65A7704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Presented by Pavle Andjus Feb. 7, 2019</a:t>
            </a:r>
          </a:p>
        </p:txBody>
      </p:sp>
    </p:spTree>
    <p:extLst>
      <p:ext uri="{BB962C8B-B14F-4D97-AF65-F5344CB8AC3E}">
        <p14:creationId xmlns:p14="http://schemas.microsoft.com/office/powerpoint/2010/main" xmlns="" val="30356503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21766</TotalTime>
  <Words>378</Words>
  <Application>Microsoft Office PowerPoint</Application>
  <PresentationFormat>Custom</PresentationFormat>
  <Paragraphs>67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Thème Office</vt:lpstr>
      <vt:lpstr>Progress Report National Brain Councils</vt:lpstr>
      <vt:lpstr>9 NBCs and 11 NAGs</vt:lpstr>
      <vt:lpstr>NBCs Academy and Regional Meeting</vt:lpstr>
      <vt:lpstr>Horizon Europe “Call for Feedback”</vt:lpstr>
      <vt:lpstr>Survey and list of priorities</vt:lpstr>
      <vt:lpstr>Recurring calls with NBCs</vt:lpstr>
      <vt:lpstr>Future activities, Recommendations &amp; Strategy for NBCs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Pavle</cp:lastModifiedBy>
  <cp:revision>261</cp:revision>
  <cp:lastPrinted>2016-11-29T10:51:54Z</cp:lastPrinted>
  <dcterms:created xsi:type="dcterms:W3CDTF">2016-02-02T13:06:08Z</dcterms:created>
  <dcterms:modified xsi:type="dcterms:W3CDTF">2019-02-10T01:31:42Z</dcterms:modified>
</cp:coreProperties>
</file>